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handoutMasterIdLst>
    <p:handoutMasterId r:id="rId20"/>
  </p:handoutMasterIdLst>
  <p:sldIdLst>
    <p:sldId id="282" r:id="rId2"/>
    <p:sldId id="280" r:id="rId3"/>
    <p:sldId id="271" r:id="rId4"/>
    <p:sldId id="270" r:id="rId5"/>
    <p:sldId id="272" r:id="rId6"/>
    <p:sldId id="268" r:id="rId7"/>
    <p:sldId id="262" r:id="rId8"/>
    <p:sldId id="269" r:id="rId9"/>
    <p:sldId id="273" r:id="rId10"/>
    <p:sldId id="275" r:id="rId11"/>
    <p:sldId id="276" r:id="rId12"/>
    <p:sldId id="279" r:id="rId13"/>
    <p:sldId id="277" r:id="rId14"/>
    <p:sldId id="278" r:id="rId15"/>
    <p:sldId id="281" r:id="rId16"/>
    <p:sldId id="284" r:id="rId17"/>
    <p:sldId id="283" r:id="rId18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137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324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BDB25-E183-410D-A43E-8C8AD49EF879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FF31A9-2CBA-4505-A784-7BA8EDD462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8044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E89C5-4EA0-440A-A11E-FC77AE0B3AE2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8E2D4C-DC61-45E3-B9D7-216CAE87F67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1616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E2D4C-DC61-45E3-B9D7-216CAE87F67C}" type="slidenum">
              <a:rPr lang="es-MX" smtClean="0"/>
              <a:t>10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75098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o del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7" name="Nivel de texto 1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8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965353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upo"/>
          <p:cNvGrpSpPr/>
          <p:nvPr/>
        </p:nvGrpSpPr>
        <p:grpSpPr>
          <a:xfrm>
            <a:off x="-1" y="1"/>
            <a:ext cx="9195517" cy="6858000"/>
            <a:chOff x="0" y="0"/>
            <a:chExt cx="9195516" cy="6858000"/>
          </a:xfrm>
        </p:grpSpPr>
        <p:pic>
          <p:nvPicPr>
            <p:cNvPr id="72" name="image1.jpeg" descr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r="13022"/>
            <a:stretch>
              <a:fillRect/>
            </a:stretch>
          </p:blipFill>
          <p:spPr>
            <a:xfrm>
              <a:off x="-1" y="0"/>
              <a:ext cx="9195517" cy="6858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3" name="image1.jpeg" descr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40293" t="4593" r="46115" b="82963"/>
            <a:stretch>
              <a:fillRect/>
            </a:stretch>
          </p:blipFill>
          <p:spPr>
            <a:xfrm>
              <a:off x="3643540" y="253999"/>
              <a:ext cx="398236" cy="8826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75" name="Texto del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76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0157715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upo"/>
          <p:cNvGrpSpPr/>
          <p:nvPr/>
        </p:nvGrpSpPr>
        <p:grpSpPr>
          <a:xfrm>
            <a:off x="-1" y="1"/>
            <a:ext cx="9195517" cy="6858000"/>
            <a:chOff x="0" y="0"/>
            <a:chExt cx="9195516" cy="6858000"/>
          </a:xfrm>
        </p:grpSpPr>
        <p:pic>
          <p:nvPicPr>
            <p:cNvPr id="83" name="image1.jpeg" descr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r="13022"/>
            <a:stretch>
              <a:fillRect/>
            </a:stretch>
          </p:blipFill>
          <p:spPr>
            <a:xfrm>
              <a:off x="-1" y="0"/>
              <a:ext cx="9195517" cy="6858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4" name="image1.jpeg" descr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40293" t="4593" r="46115" b="82963"/>
            <a:stretch>
              <a:fillRect/>
            </a:stretch>
          </p:blipFill>
          <p:spPr>
            <a:xfrm>
              <a:off x="3643540" y="253999"/>
              <a:ext cx="398236" cy="8826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86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549931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upo"/>
          <p:cNvGrpSpPr/>
          <p:nvPr/>
        </p:nvGrpSpPr>
        <p:grpSpPr>
          <a:xfrm>
            <a:off x="-1" y="1"/>
            <a:ext cx="9195517" cy="6858000"/>
            <a:chOff x="0" y="0"/>
            <a:chExt cx="9195516" cy="6858000"/>
          </a:xfrm>
        </p:grpSpPr>
        <p:pic>
          <p:nvPicPr>
            <p:cNvPr id="93" name="image1.jpeg" descr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r="13022"/>
            <a:stretch>
              <a:fillRect/>
            </a:stretch>
          </p:blipFill>
          <p:spPr>
            <a:xfrm>
              <a:off x="-1" y="0"/>
              <a:ext cx="9195517" cy="6858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4" name="image1.jpeg" descr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40293" t="4593" r="46115" b="82963"/>
            <a:stretch>
              <a:fillRect/>
            </a:stretch>
          </p:blipFill>
          <p:spPr>
            <a:xfrm>
              <a:off x="3643540" y="253999"/>
              <a:ext cx="398236" cy="8826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96" name="Texto del título"/>
          <p:cNvSpPr>
            <a:spLocks noGrp="1"/>
          </p:cNvSpPr>
          <p:nvPr>
            <p:ph type="title"/>
          </p:nvPr>
        </p:nvSpPr>
        <p:spPr>
          <a:xfrm>
            <a:off x="629841" y="457201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023"/>
            </a:lvl1pPr>
          </a:lstStyle>
          <a:p>
            <a:r>
              <a:t>Texto del título</a:t>
            </a:r>
          </a:p>
        </p:txBody>
      </p:sp>
      <p:sp>
        <p:nvSpPr>
          <p:cNvPr id="97" name="Nivel de texto 1…"/>
          <p:cNvSpPr>
            <a:spLocks noGrp="1"/>
          </p:cNvSpPr>
          <p:nvPr>
            <p:ph type="body" sz="half" idx="1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/>
          <a:lstStyle>
            <a:lvl1pPr>
              <a:defRPr sz="3023"/>
            </a:lvl1pPr>
            <a:lvl2pPr marL="684204" indent="-248801">
              <a:defRPr sz="3023"/>
            </a:lvl2pPr>
            <a:lvl3pPr marL="1161073" indent="-290268">
              <a:defRPr sz="3023"/>
            </a:lvl3pPr>
            <a:lvl4pPr marL="1654529" indent="-348322">
              <a:defRPr sz="3023"/>
            </a:lvl4pPr>
            <a:lvl5pPr marL="2089932" indent="-348322">
              <a:defRPr sz="3023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8" name="Rectángulo"/>
          <p:cNvSpPr>
            <a:spLocks noGrp="1"/>
          </p:cNvSpPr>
          <p:nvPr>
            <p:ph type="body" sz="quarter" idx="13"/>
          </p:nvPr>
        </p:nvSpPr>
        <p:spPr>
          <a:xfrm>
            <a:off x="629840" y="2057401"/>
            <a:ext cx="294918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</a:lstStyle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99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0866486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rupo"/>
          <p:cNvGrpSpPr/>
          <p:nvPr/>
        </p:nvGrpSpPr>
        <p:grpSpPr>
          <a:xfrm>
            <a:off x="-1" y="1"/>
            <a:ext cx="9195517" cy="6858000"/>
            <a:chOff x="0" y="0"/>
            <a:chExt cx="9195516" cy="6858000"/>
          </a:xfrm>
        </p:grpSpPr>
        <p:pic>
          <p:nvPicPr>
            <p:cNvPr id="106" name="image1.jpeg" descr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r="13022"/>
            <a:stretch>
              <a:fillRect/>
            </a:stretch>
          </p:blipFill>
          <p:spPr>
            <a:xfrm>
              <a:off x="-1" y="0"/>
              <a:ext cx="9195517" cy="6858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7" name="image1.jpeg" descr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40293" t="4593" r="46115" b="82963"/>
            <a:stretch>
              <a:fillRect/>
            </a:stretch>
          </p:blipFill>
          <p:spPr>
            <a:xfrm>
              <a:off x="3643540" y="253999"/>
              <a:ext cx="398236" cy="8826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09" name="Texto del título"/>
          <p:cNvSpPr>
            <a:spLocks noGrp="1"/>
          </p:cNvSpPr>
          <p:nvPr>
            <p:ph type="title"/>
          </p:nvPr>
        </p:nvSpPr>
        <p:spPr>
          <a:xfrm>
            <a:off x="629841" y="457201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023"/>
            </a:lvl1pPr>
          </a:lstStyle>
          <a:p>
            <a:r>
              <a:t>Texto del título</a:t>
            </a:r>
          </a:p>
        </p:txBody>
      </p:sp>
      <p:sp>
        <p:nvSpPr>
          <p:cNvPr id="110" name="Imagen"/>
          <p:cNvSpPr>
            <a:spLocks noGrp="1"/>
          </p:cNvSpPr>
          <p:nvPr>
            <p:ph type="pic" sz="half" idx="13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 lIns="72008" rIns="72008">
            <a:noAutofit/>
          </a:bodyPr>
          <a:lstStyle/>
          <a:p>
            <a:endParaRPr/>
          </a:p>
        </p:txBody>
      </p:sp>
      <p:sp>
        <p:nvSpPr>
          <p:cNvPr id="111" name="Nivel de texto 1…"/>
          <p:cNvSpPr>
            <a:spLocks noGrp="1"/>
          </p:cNvSpPr>
          <p:nvPr>
            <p:ph type="body" sz="quarter" idx="1"/>
          </p:nvPr>
        </p:nvSpPr>
        <p:spPr>
          <a:xfrm>
            <a:off x="629841" y="2057401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572"/>
            </a:lvl1pPr>
            <a:lvl2pPr marL="0" indent="435402">
              <a:buSzTx/>
              <a:buFontTx/>
              <a:buNone/>
              <a:defRPr sz="1572"/>
            </a:lvl2pPr>
            <a:lvl3pPr marL="0" indent="870805">
              <a:buSzTx/>
              <a:buFontTx/>
              <a:buNone/>
              <a:defRPr sz="1572"/>
            </a:lvl3pPr>
            <a:lvl4pPr marL="0" indent="1306207">
              <a:buSzTx/>
              <a:buFontTx/>
              <a:buNone/>
              <a:defRPr sz="1572"/>
            </a:lvl4pPr>
            <a:lvl5pPr marL="0" indent="1741610">
              <a:buSzTx/>
              <a:buFontTx/>
              <a:buNone/>
              <a:defRPr sz="1572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2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9671009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upo"/>
          <p:cNvGrpSpPr/>
          <p:nvPr/>
        </p:nvGrpSpPr>
        <p:grpSpPr>
          <a:xfrm>
            <a:off x="-1" y="1"/>
            <a:ext cx="9195517" cy="6858000"/>
            <a:chOff x="0" y="0"/>
            <a:chExt cx="9195516" cy="6858000"/>
          </a:xfrm>
        </p:grpSpPr>
        <p:pic>
          <p:nvPicPr>
            <p:cNvPr id="119" name="image1.jpeg" descr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r="13022"/>
            <a:stretch>
              <a:fillRect/>
            </a:stretch>
          </p:blipFill>
          <p:spPr>
            <a:xfrm>
              <a:off x="-1" y="0"/>
              <a:ext cx="9195517" cy="6858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0" name="image1.jpeg" descr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40293" t="4593" r="46115" b="82963"/>
            <a:stretch>
              <a:fillRect/>
            </a:stretch>
          </p:blipFill>
          <p:spPr>
            <a:xfrm>
              <a:off x="3643540" y="253999"/>
              <a:ext cx="398236" cy="8826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2" name="Texto del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123" name="Nivel de texto 1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4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4470043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rupo"/>
          <p:cNvGrpSpPr/>
          <p:nvPr/>
        </p:nvGrpSpPr>
        <p:grpSpPr>
          <a:xfrm>
            <a:off x="-1" y="1"/>
            <a:ext cx="9195517" cy="6858000"/>
            <a:chOff x="0" y="0"/>
            <a:chExt cx="9195516" cy="6858000"/>
          </a:xfrm>
        </p:grpSpPr>
        <p:pic>
          <p:nvPicPr>
            <p:cNvPr id="131" name="image1.jpeg" descr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r="13022"/>
            <a:stretch>
              <a:fillRect/>
            </a:stretch>
          </p:blipFill>
          <p:spPr>
            <a:xfrm>
              <a:off x="-1" y="0"/>
              <a:ext cx="9195517" cy="6858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2" name="image1.jpeg" descr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40293" t="4593" r="46115" b="82963"/>
            <a:stretch>
              <a:fillRect/>
            </a:stretch>
          </p:blipFill>
          <p:spPr>
            <a:xfrm>
              <a:off x="3643540" y="253999"/>
              <a:ext cx="398236" cy="8826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4" name="Texto del título"/>
          <p:cNvSpPr>
            <a:spLocks noGrp="1"/>
          </p:cNvSpPr>
          <p:nvPr>
            <p:ph type="title"/>
          </p:nvPr>
        </p:nvSpPr>
        <p:spPr>
          <a:xfrm>
            <a:off x="6543676" y="365125"/>
            <a:ext cx="1971675" cy="5811838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135" name="Nivel de texto 1…"/>
          <p:cNvSpPr>
            <a:spLocks noGrp="1"/>
          </p:cNvSpPr>
          <p:nvPr>
            <p:ph type="body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6" name="Número de diapositiva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21171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68ABC26-A6E3-4AED-8CEA-45CF3B5556BB}" type="datetimeFigureOut">
              <a:rPr lang="es-MX" smtClean="0"/>
              <a:t>24/01/2018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B39E2-43E4-4670-99BA-5AEE277ECD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8557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"/>
          <p:cNvGrpSpPr/>
          <p:nvPr/>
        </p:nvGrpSpPr>
        <p:grpSpPr>
          <a:xfrm>
            <a:off x="-1" y="1"/>
            <a:ext cx="9195517" cy="6858000"/>
            <a:chOff x="0" y="0"/>
            <a:chExt cx="9195516" cy="6858000"/>
          </a:xfrm>
        </p:grpSpPr>
        <p:pic>
          <p:nvPicPr>
            <p:cNvPr id="2" name="image1.jpeg" descr="image1.jpeg"/>
            <p:cNvPicPr>
              <a:picLocks noChangeAspect="1"/>
            </p:cNvPicPr>
            <p:nvPr/>
          </p:nvPicPr>
          <p:blipFill>
            <a:blip r:embed="rId10">
              <a:extLst/>
            </a:blip>
            <a:srcRect r="13022"/>
            <a:stretch>
              <a:fillRect/>
            </a:stretch>
          </p:blipFill>
          <p:spPr>
            <a:xfrm>
              <a:off x="-1" y="0"/>
              <a:ext cx="9195517" cy="6858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" name="image1.jpeg" descr="image1.jpeg"/>
            <p:cNvPicPr>
              <a:picLocks noChangeAspect="1"/>
            </p:cNvPicPr>
            <p:nvPr/>
          </p:nvPicPr>
          <p:blipFill>
            <a:blip r:embed="rId10">
              <a:extLst/>
            </a:blip>
            <a:srcRect l="40293" t="4593" r="46115" b="82963"/>
            <a:stretch>
              <a:fillRect/>
            </a:stretch>
          </p:blipFill>
          <p:spPr>
            <a:xfrm>
              <a:off x="3643540" y="253999"/>
              <a:ext cx="398236" cy="8826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" name="Texto del título"/>
          <p:cNvSpPr>
            <a:spLocks noGrp="1"/>
          </p:cNvSpPr>
          <p:nvPr>
            <p:ph type="title"/>
          </p:nvPr>
        </p:nvSpPr>
        <p:spPr>
          <a:xfrm>
            <a:off x="628651" y="365125"/>
            <a:ext cx="7886700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6004" tIns="36005" rIns="36004" bIns="36005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6" name="Nivel de texto 1…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6004" tIns="36005" rIns="36004" bIns="36005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" name="Número de diapositiva"/>
          <p:cNvSpPr>
            <a:spLocks noGrp="1"/>
          </p:cNvSpPr>
          <p:nvPr>
            <p:ph type="sldNum" sz="quarter" idx="2"/>
          </p:nvPr>
        </p:nvSpPr>
        <p:spPr>
          <a:xfrm>
            <a:off x="8197380" y="6418850"/>
            <a:ext cx="317971" cy="240131"/>
          </a:xfrm>
          <a:prstGeom prst="rect">
            <a:avLst/>
          </a:prstGeom>
          <a:ln w="12700">
            <a:miter lim="400000"/>
          </a:ln>
        </p:spPr>
        <p:txBody>
          <a:bodyPr wrap="none" lIns="36004" tIns="36005" rIns="36004" bIns="36005" anchor="ctr">
            <a:spAutoFit/>
          </a:bodyPr>
          <a:lstStyle>
            <a:lvl1pPr algn="r">
              <a:defRPr sz="1088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0188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transition spd="med"/>
  <p:timing>
    <p:tnLst>
      <p:par>
        <p:cTn id="1" dur="indefinite" restart="never" nodeType="tmRoot"/>
      </p:par>
    </p:tnLst>
  </p:timing>
  <p:txStyles>
    <p:titleStyle>
      <a:lvl1pPr marL="0" marR="0" indent="0" algn="l" defTabSz="87080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33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87080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33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87080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33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87080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33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87080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33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87080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33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87080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33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87080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33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87080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33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17702" marR="0" indent="-217702" algn="l" defTabSz="870805" rtl="0" latinLnBrk="0">
        <a:lnSpc>
          <a:spcPct val="90000"/>
        </a:lnSpc>
        <a:spcBef>
          <a:spcPts val="953"/>
        </a:spcBef>
        <a:spcAft>
          <a:spcPts val="0"/>
        </a:spcAft>
        <a:buClrTx/>
        <a:buSzPct val="100000"/>
        <a:buFont typeface="Arial"/>
        <a:buChar char="•"/>
        <a:tabLst/>
        <a:defRPr sz="266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689387" marR="0" indent="-253984" algn="l" defTabSz="870805" rtl="0" latinLnBrk="0">
        <a:lnSpc>
          <a:spcPct val="90000"/>
        </a:lnSpc>
        <a:spcBef>
          <a:spcPts val="953"/>
        </a:spcBef>
        <a:spcAft>
          <a:spcPts val="0"/>
        </a:spcAft>
        <a:buClrTx/>
        <a:buSzPct val="100000"/>
        <a:buFont typeface="Arial"/>
        <a:buChar char="•"/>
        <a:tabLst/>
        <a:defRPr sz="266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175586" marR="0" indent="-304781" algn="l" defTabSz="870805" rtl="0" latinLnBrk="0">
        <a:lnSpc>
          <a:spcPct val="90000"/>
        </a:lnSpc>
        <a:spcBef>
          <a:spcPts val="953"/>
        </a:spcBef>
        <a:spcAft>
          <a:spcPts val="0"/>
        </a:spcAft>
        <a:buClrTx/>
        <a:buSzPct val="100000"/>
        <a:buFont typeface="Arial"/>
        <a:buChar char="•"/>
        <a:tabLst/>
        <a:defRPr sz="266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644854" marR="0" indent="-338646" algn="l" defTabSz="870805" rtl="0" latinLnBrk="0">
        <a:lnSpc>
          <a:spcPct val="90000"/>
        </a:lnSpc>
        <a:spcBef>
          <a:spcPts val="953"/>
        </a:spcBef>
        <a:spcAft>
          <a:spcPts val="0"/>
        </a:spcAft>
        <a:buClrTx/>
        <a:buSzPct val="100000"/>
        <a:buFont typeface="Arial"/>
        <a:buChar char="•"/>
        <a:tabLst/>
        <a:defRPr sz="266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080256" marR="0" indent="-338646" algn="l" defTabSz="870805" rtl="0" latinLnBrk="0">
        <a:lnSpc>
          <a:spcPct val="90000"/>
        </a:lnSpc>
        <a:spcBef>
          <a:spcPts val="953"/>
        </a:spcBef>
        <a:spcAft>
          <a:spcPts val="0"/>
        </a:spcAft>
        <a:buClrTx/>
        <a:buSzPct val="100000"/>
        <a:buFont typeface="Arial"/>
        <a:buChar char="•"/>
        <a:tabLst/>
        <a:defRPr sz="266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515658" marR="0" indent="-338646" algn="l" defTabSz="870805" rtl="0" latinLnBrk="0">
        <a:lnSpc>
          <a:spcPct val="90000"/>
        </a:lnSpc>
        <a:spcBef>
          <a:spcPts val="953"/>
        </a:spcBef>
        <a:spcAft>
          <a:spcPts val="0"/>
        </a:spcAft>
        <a:buClrTx/>
        <a:buSzPct val="100000"/>
        <a:buFont typeface="Arial"/>
        <a:buChar char="•"/>
        <a:tabLst/>
        <a:defRPr sz="266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2951061" marR="0" indent="-338646" algn="l" defTabSz="870805" rtl="0" latinLnBrk="0">
        <a:lnSpc>
          <a:spcPct val="90000"/>
        </a:lnSpc>
        <a:spcBef>
          <a:spcPts val="953"/>
        </a:spcBef>
        <a:spcAft>
          <a:spcPts val="0"/>
        </a:spcAft>
        <a:buClrTx/>
        <a:buSzPct val="100000"/>
        <a:buFont typeface="Arial"/>
        <a:buChar char="•"/>
        <a:tabLst/>
        <a:defRPr sz="266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386463" marR="0" indent="-338646" algn="l" defTabSz="870805" rtl="0" latinLnBrk="0">
        <a:lnSpc>
          <a:spcPct val="90000"/>
        </a:lnSpc>
        <a:spcBef>
          <a:spcPts val="953"/>
        </a:spcBef>
        <a:spcAft>
          <a:spcPts val="0"/>
        </a:spcAft>
        <a:buClrTx/>
        <a:buSzPct val="100000"/>
        <a:buFont typeface="Arial"/>
        <a:buChar char="•"/>
        <a:tabLst/>
        <a:defRPr sz="266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3821866" marR="0" indent="-338646" algn="l" defTabSz="870805" rtl="0" latinLnBrk="0">
        <a:lnSpc>
          <a:spcPct val="90000"/>
        </a:lnSpc>
        <a:spcBef>
          <a:spcPts val="953"/>
        </a:spcBef>
        <a:spcAft>
          <a:spcPts val="0"/>
        </a:spcAft>
        <a:buClrTx/>
        <a:buSzPct val="100000"/>
        <a:buFont typeface="Arial"/>
        <a:buChar char="•"/>
        <a:tabLst/>
        <a:defRPr sz="266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87080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88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35402" algn="r" defTabSz="87080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88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870805" algn="r" defTabSz="87080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88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06207" algn="r" defTabSz="87080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88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741610" algn="r" defTabSz="87080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88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177012" algn="r" defTabSz="87080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88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612415" algn="r" defTabSz="87080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88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047817" algn="r" defTabSz="87080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88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483219" algn="r" defTabSz="87080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88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366198" y="164159"/>
            <a:ext cx="5777802" cy="770338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Factor de ajuste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72755" y="1892324"/>
            <a:ext cx="7686990" cy="34163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Se aplica a las entidades donde se presente </a:t>
            </a:r>
            <a:r>
              <a:rPr kumimoji="0" lang="es-E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cobertura deficiente y falta de oportunidad </a:t>
            </a:r>
            <a:r>
              <a:rPr kumimoji="0" lang="es-E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 la integración de la información sobre nacimientos</a:t>
            </a:r>
            <a:r>
              <a:rPr kumimoji="0" lang="es-E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y defunciones.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s-ES" baseline="0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Afecta los siguientes indicadores: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s-ES" baseline="0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  <a:p>
            <a:pPr marL="285750" indent="-285750" defTabSz="914400" hangingPunct="0">
              <a:buFont typeface="Arial" panose="020B0604020202020204" pitchFamily="34" charset="0"/>
              <a:buChar char="•"/>
            </a:pPr>
            <a:r>
              <a:rPr lang="es-MX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Tasa de Mortalidad Infantil.- Defunciones de niños menores de un año por cada mil nacidos </a:t>
            </a:r>
            <a:r>
              <a:rPr lang="es-MX" dirty="0" err="1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vidos</a:t>
            </a:r>
            <a:endParaRPr lang="es-MX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  <a:p>
            <a:pPr marL="285750" indent="-285750" defTabSz="914400" hangingPunct="0">
              <a:buFont typeface="Arial" panose="020B0604020202020204" pitchFamily="34" charset="0"/>
              <a:buChar char="•"/>
            </a:pPr>
            <a:r>
              <a:rPr lang="es-MX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Tasa de </a:t>
            </a:r>
            <a:r>
              <a:rPr lang="es-MX" dirty="0" err="1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Mortialidad</a:t>
            </a:r>
            <a:r>
              <a:rPr lang="es-MX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 de Niños Mejores de Cinco Años.- Número de defunciones de niños menores de cinco años de edad por cada mil nacidos vivos</a:t>
            </a:r>
          </a:p>
          <a:p>
            <a:pPr marL="285750" indent="-285750" defTabSz="914400" hangingPunct="0">
              <a:buFont typeface="Arial" panose="020B0604020202020204" pitchFamily="34" charset="0"/>
              <a:buChar char="•"/>
            </a:pPr>
            <a:r>
              <a:rPr lang="es-MX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Razón de Mortalidad Materna.- Muertes maternas por cada cien mil nacidos vivos</a:t>
            </a:r>
            <a:endParaRPr kumimoji="0" lang="es-MX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3805709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706818" y="2165131"/>
            <a:ext cx="7772400" cy="310006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SUBSISTEMA EPIDEMIOLÓGICO, ESTADÍSTICO DE LAS DEFUNCIONES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5124644" y="278835"/>
            <a:ext cx="20617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SEED 2016</a:t>
            </a:r>
          </a:p>
        </p:txBody>
      </p:sp>
    </p:spTree>
    <p:extLst>
      <p:ext uri="{BB962C8B-B14F-4D97-AF65-F5344CB8AC3E}">
        <p14:creationId xmlns:p14="http://schemas.microsoft.com/office/powerpoint/2010/main" val="157617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68053" y="247663"/>
            <a:ext cx="43957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CIERRE DE DATOS 2016</a:t>
            </a:r>
          </a:p>
          <a:p>
            <a:pPr algn="ctr"/>
            <a:r>
              <a:rPr lang="es-MX" sz="2000" b="1" dirty="0" smtClean="0">
                <a:solidFill>
                  <a:schemeClr val="bg1"/>
                </a:solidFill>
              </a:rPr>
              <a:t>DGIS</a:t>
            </a:r>
          </a:p>
        </p:txBody>
      </p:sp>
      <p:sp>
        <p:nvSpPr>
          <p:cNvPr id="4" name="Título 6"/>
          <p:cNvSpPr txBox="1">
            <a:spLocks/>
          </p:cNvSpPr>
          <p:nvPr/>
        </p:nvSpPr>
        <p:spPr>
          <a:xfrm>
            <a:off x="873072" y="2381429"/>
            <a:ext cx="7242227" cy="41181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r>
              <a:rPr lang="es-MX" sz="2400" b="1" dirty="0"/>
              <a:t>Total de  defunciones                                         </a:t>
            </a:r>
            <a:r>
              <a:rPr lang="es-MX" sz="2400" b="1" dirty="0" smtClean="0"/>
              <a:t>14,932</a:t>
            </a:r>
            <a:endParaRPr lang="es-MX" sz="2400" b="1" dirty="0"/>
          </a:p>
        </p:txBody>
      </p:sp>
      <p:sp>
        <p:nvSpPr>
          <p:cNvPr id="5" name="Título 6"/>
          <p:cNvSpPr txBox="1">
            <a:spLocks/>
          </p:cNvSpPr>
          <p:nvPr/>
        </p:nvSpPr>
        <p:spPr>
          <a:xfrm>
            <a:off x="0" y="1763708"/>
            <a:ext cx="9144000" cy="41181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algn="ctr"/>
            <a:r>
              <a:rPr lang="es-MX" sz="2400" dirty="0" smtClean="0"/>
              <a:t>Comparación de cobertura</a:t>
            </a:r>
            <a:endParaRPr lang="es-MX" sz="2400" dirty="0"/>
          </a:p>
        </p:txBody>
      </p:sp>
      <p:sp>
        <p:nvSpPr>
          <p:cNvPr id="6" name="Título 6"/>
          <p:cNvSpPr txBox="1">
            <a:spLocks/>
          </p:cNvSpPr>
          <p:nvPr/>
        </p:nvSpPr>
        <p:spPr>
          <a:xfrm>
            <a:off x="100682" y="3418968"/>
            <a:ext cx="4959691" cy="41181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algn="ctr"/>
            <a:r>
              <a:rPr lang="es-MX" sz="2400" dirty="0" smtClean="0"/>
              <a:t>CONAPO</a:t>
            </a:r>
            <a:endParaRPr lang="es-MX" sz="2400" dirty="0"/>
          </a:p>
        </p:txBody>
      </p:sp>
      <p:sp>
        <p:nvSpPr>
          <p:cNvPr id="8" name="7 Rectángulo"/>
          <p:cNvSpPr/>
          <p:nvPr/>
        </p:nvSpPr>
        <p:spPr>
          <a:xfrm>
            <a:off x="873073" y="4290847"/>
            <a:ext cx="30445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/>
              <a:t>Con relación  a las defunciones </a:t>
            </a:r>
            <a:r>
              <a:rPr lang="es-MX" dirty="0" smtClean="0"/>
              <a:t>estimadas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86%</a:t>
            </a:r>
            <a:endParaRPr lang="es-MX" dirty="0"/>
          </a:p>
        </p:txBody>
      </p:sp>
      <p:sp>
        <p:nvSpPr>
          <p:cNvPr id="9" name="8 Rectángulo"/>
          <p:cNvSpPr/>
          <p:nvPr/>
        </p:nvSpPr>
        <p:spPr>
          <a:xfrm>
            <a:off x="4842165" y="4290847"/>
            <a:ext cx="34809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/>
              <a:t>Con relación  a las defunciones </a:t>
            </a:r>
            <a:r>
              <a:rPr lang="es-MX" dirty="0" smtClean="0"/>
              <a:t>registradas en el 2015</a:t>
            </a:r>
          </a:p>
          <a:p>
            <a:pPr algn="ctr"/>
            <a:r>
              <a:rPr lang="es-MX" dirty="0"/>
              <a:t> </a:t>
            </a:r>
            <a:endParaRPr lang="es-MX" dirty="0" smtClean="0"/>
          </a:p>
          <a:p>
            <a:pPr algn="ctr"/>
            <a:r>
              <a:rPr lang="es-MX" dirty="0" smtClean="0"/>
              <a:t>106%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387" y="3465467"/>
            <a:ext cx="1871112" cy="686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94" t="68341" r="48295" b="25829"/>
          <a:stretch/>
        </p:blipFill>
        <p:spPr bwMode="auto">
          <a:xfrm>
            <a:off x="6399833" y="3465467"/>
            <a:ext cx="572465" cy="611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638218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3968053" y="247663"/>
            <a:ext cx="43957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CIERRE DE DATOS 2016</a:t>
            </a:r>
          </a:p>
          <a:p>
            <a:pPr algn="ctr"/>
            <a:r>
              <a:rPr lang="es-MX" sz="2000" b="1" dirty="0" smtClean="0">
                <a:solidFill>
                  <a:schemeClr val="bg1"/>
                </a:solidFill>
              </a:rPr>
              <a:t>DGIS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6" t="18182" r="40835" b="18248"/>
          <a:stretch/>
        </p:blipFill>
        <p:spPr bwMode="auto">
          <a:xfrm>
            <a:off x="886690" y="1532180"/>
            <a:ext cx="7487796" cy="4699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6 Conector recto"/>
          <p:cNvCxnSpPr/>
          <p:nvPr/>
        </p:nvCxnSpPr>
        <p:spPr>
          <a:xfrm>
            <a:off x="872835" y="2715491"/>
            <a:ext cx="13855" cy="3020291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1 Rectángulo"/>
          <p:cNvSpPr/>
          <p:nvPr/>
        </p:nvSpPr>
        <p:spPr>
          <a:xfrm>
            <a:off x="622998" y="5054320"/>
            <a:ext cx="7827666" cy="381837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742001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" t="16000" r="31613" b="13118"/>
          <a:stretch/>
        </p:blipFill>
        <p:spPr bwMode="auto">
          <a:xfrm>
            <a:off x="900113" y="1442466"/>
            <a:ext cx="7586661" cy="5005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968053" y="247663"/>
            <a:ext cx="43957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CIERRE DE DATOS 2016</a:t>
            </a:r>
          </a:p>
          <a:p>
            <a:pPr algn="ctr"/>
            <a:r>
              <a:rPr lang="es-MX" sz="2000" b="1" dirty="0" smtClean="0">
                <a:solidFill>
                  <a:schemeClr val="bg1"/>
                </a:solidFill>
              </a:rPr>
              <a:t>DGIS</a:t>
            </a:r>
          </a:p>
        </p:txBody>
      </p:sp>
    </p:spTree>
    <p:extLst>
      <p:ext uri="{BB962C8B-B14F-4D97-AF65-F5344CB8AC3E}">
        <p14:creationId xmlns:p14="http://schemas.microsoft.com/office/powerpoint/2010/main" val="350955426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" t="17032" r="32151" b="12086"/>
          <a:stretch/>
        </p:blipFill>
        <p:spPr bwMode="auto">
          <a:xfrm>
            <a:off x="954696" y="1414462"/>
            <a:ext cx="7546367" cy="498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7949045" y="2971800"/>
            <a:ext cx="409726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MX" sz="11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106%</a:t>
            </a:r>
            <a:endParaRPr kumimoji="0" lang="es-MX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9 Flecha derecha"/>
          <p:cNvSpPr/>
          <p:nvPr/>
        </p:nvSpPr>
        <p:spPr>
          <a:xfrm rot="10800000">
            <a:off x="8437418" y="2992582"/>
            <a:ext cx="446809" cy="176645"/>
          </a:xfrm>
          <a:prstGeom prst="rightArrow">
            <a:avLst/>
          </a:prstGeom>
          <a:solidFill>
            <a:srgbClr val="FFFF00"/>
          </a:solidFill>
          <a:ln w="12700" cap="flat">
            <a:solidFill>
              <a:srgbClr val="FFC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3968053" y="247663"/>
            <a:ext cx="43957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CIERRE DE DATOS 2016</a:t>
            </a:r>
          </a:p>
          <a:p>
            <a:pPr algn="ctr"/>
            <a:r>
              <a:rPr lang="es-MX" sz="2000" b="1" dirty="0" smtClean="0">
                <a:solidFill>
                  <a:schemeClr val="bg1"/>
                </a:solidFill>
              </a:rPr>
              <a:t>DGIS</a:t>
            </a:r>
          </a:p>
        </p:txBody>
      </p:sp>
    </p:spTree>
    <p:extLst>
      <p:ext uri="{BB962C8B-B14F-4D97-AF65-F5344CB8AC3E}">
        <p14:creationId xmlns:p14="http://schemas.microsoft.com/office/powerpoint/2010/main" val="373377393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612949" y="1356527"/>
            <a:ext cx="7928150" cy="52629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E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Manejo</a:t>
            </a:r>
            <a:r>
              <a:rPr kumimoji="0" lang="es-E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documental</a:t>
            </a:r>
          </a:p>
          <a:p>
            <a:pPr marL="742950" lvl="1" indent="-285750" defTabSz="914400" hangingPunct="0">
              <a:buFont typeface="Arial" panose="020B0604020202020204" pitchFamily="34" charset="0"/>
              <a:buChar char="•"/>
            </a:pPr>
            <a:r>
              <a:rPr lang="es-ES" sz="240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Los certificados, aún se encuentren en blanco o cancelados</a:t>
            </a:r>
            <a:r>
              <a:rPr lang="es-ES" sz="24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 son considerados </a:t>
            </a:r>
            <a:r>
              <a:rPr lang="es-ES" sz="2400" b="1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oficiales</a:t>
            </a:r>
            <a:r>
              <a:rPr lang="es-ES" sz="24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.</a:t>
            </a:r>
            <a:endParaRPr lang="es-ES" sz="2400" baseline="0" dirty="0" smtClean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  <a:p>
            <a:pPr marL="742950" lvl="1" indent="-285750" defTabSz="914400" hangingPunct="0">
              <a:buFont typeface="Arial" panose="020B0604020202020204" pitchFamily="34" charset="0"/>
              <a:buChar char="•"/>
            </a:pPr>
            <a:r>
              <a:rPr lang="es-ES" sz="240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Resguardo de los certificados, en un lugar determinado, bajo llave</a:t>
            </a:r>
          </a:p>
          <a:p>
            <a:pPr marL="742950" lvl="1" indent="-285750" defTabSz="914400" hangingPunct="0"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Envío de los certificados cancelados a la Jurisdicción Sanitaria</a:t>
            </a:r>
          </a:p>
          <a:p>
            <a:pPr marL="742950" lvl="1" indent="-285750" defTabSz="914400" hangingPunct="0">
              <a:buFont typeface="Arial" panose="020B0604020202020204" pitchFamily="34" charset="0"/>
              <a:buChar char="•"/>
            </a:pPr>
            <a:r>
              <a:rPr kumimoji="0" lang="es-E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Cuidado</a:t>
            </a:r>
            <a:r>
              <a:rPr kumimoji="0" lang="es-E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de abasto de certificados en las unidades</a:t>
            </a:r>
          </a:p>
          <a:p>
            <a:pPr marL="742950" lvl="1" indent="-285750" defTabSz="914400" hangingPunct="0">
              <a:buFont typeface="Arial" panose="020B0604020202020204" pitchFamily="34" charset="0"/>
              <a:buChar char="•"/>
            </a:pPr>
            <a:r>
              <a:rPr lang="es-ES" sz="2400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Entrega</a:t>
            </a:r>
            <a:r>
              <a:rPr lang="es-ES" sz="24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 oportuna de los documentos al usuario</a:t>
            </a:r>
          </a:p>
          <a:p>
            <a:pPr marL="742950" lvl="1" indent="-285750" defTabSz="914400" hangingPunct="0"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Elaboración oportuna de actas de extravío, robo o siniestro ante el Jurídico de cada institución así como ante el Ministerio Público</a:t>
            </a:r>
          </a:p>
          <a:p>
            <a:pPr marL="742950" lvl="1" indent="-285750" defTabSz="914400" hangingPunct="0"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Control adecuado al interior de las unidades hospitalarias de los certificados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028971" y="247663"/>
            <a:ext cx="42739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CONCLUSIONES</a:t>
            </a:r>
          </a:p>
          <a:p>
            <a:pPr algn="ctr"/>
            <a:r>
              <a:rPr lang="es-ES" sz="2000" dirty="0">
                <a:solidFill>
                  <a:schemeClr val="bg1"/>
                </a:solidFill>
                <a:sym typeface="Calibri"/>
              </a:rPr>
              <a:t>Acciones para la mejora del </a:t>
            </a:r>
            <a:r>
              <a:rPr lang="es-ES" sz="2000" dirty="0" smtClean="0">
                <a:solidFill>
                  <a:schemeClr val="bg1"/>
                </a:solidFill>
                <a:sym typeface="Calibri"/>
              </a:rPr>
              <a:t>registro</a:t>
            </a:r>
            <a:endParaRPr lang="es-ES" sz="2000" dirty="0">
              <a:solidFill>
                <a:schemeClr val="bg1"/>
              </a:solidFill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2821033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442127" y="1808702"/>
            <a:ext cx="7928150" cy="26776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s-ES" sz="2400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E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Llenado adecuado</a:t>
            </a:r>
            <a:endParaRPr lang="es-ES" sz="2400" dirty="0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  <a:p>
            <a:pPr marL="742950" lvl="1" indent="-285750" defTabSz="914400" hangingPunct="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Norma Oficial Mexicana NOM-035-SSA3-2012, En materia de información en salud</a:t>
            </a:r>
            <a:r>
              <a:rPr lang="es-MX" sz="24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.</a:t>
            </a:r>
          </a:p>
          <a:p>
            <a:pPr marL="742950" lvl="1" indent="-285750" defTabSz="914400" hangingPunct="0">
              <a:buFont typeface="Arial" panose="020B0604020202020204" pitchFamily="34" charset="0"/>
              <a:buChar char="•"/>
            </a:pPr>
            <a:r>
              <a:rPr kumimoji="0" lang="es-E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Capacitación continua del personal médico.</a:t>
            </a:r>
          </a:p>
          <a:p>
            <a:pPr marL="742950" lvl="1" indent="-285750" defTabSz="914400" hangingPunct="0"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Evitar la utilización de certificados “tipo borrador”</a:t>
            </a:r>
            <a:endParaRPr kumimoji="0" lang="es-ES" sz="24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  <a:p>
            <a:pPr marL="742950" lvl="1" indent="-285750" defTabSz="914400" hangingPunct="0">
              <a:buFont typeface="Arial" panose="020B0604020202020204" pitchFamily="34" charset="0"/>
              <a:buChar char="•"/>
            </a:pPr>
            <a:endParaRPr kumimoji="0" lang="es-ES" sz="24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028971" y="247663"/>
            <a:ext cx="42739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CONCLUSIONES</a:t>
            </a:r>
          </a:p>
          <a:p>
            <a:pPr algn="ctr"/>
            <a:r>
              <a:rPr lang="es-ES" sz="2000" dirty="0">
                <a:solidFill>
                  <a:schemeClr val="bg1"/>
                </a:solidFill>
                <a:sym typeface="Calibri"/>
              </a:rPr>
              <a:t>Acciones para la mejora del </a:t>
            </a:r>
            <a:r>
              <a:rPr lang="es-ES" sz="2000" dirty="0" smtClean="0">
                <a:solidFill>
                  <a:schemeClr val="bg1"/>
                </a:solidFill>
                <a:sym typeface="Calibri"/>
              </a:rPr>
              <a:t>registro</a:t>
            </a:r>
            <a:endParaRPr lang="es-ES" sz="2000" dirty="0">
              <a:solidFill>
                <a:schemeClr val="bg1"/>
              </a:solidFill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5544713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873828" y="3076268"/>
            <a:ext cx="3752500" cy="13234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8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GRACIAS</a:t>
            </a:r>
            <a:endParaRPr kumimoji="0" lang="es-MX" sz="8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739254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7781" y="1611120"/>
            <a:ext cx="8053124" cy="1418492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Cobertura y Oportunidad</a:t>
            </a:r>
            <a:endParaRPr lang="es-MX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9504" y="3029612"/>
            <a:ext cx="8053124" cy="20263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6004" tIns="36005" rIns="36004" bIns="36005" anchor="ctr">
            <a:normAutofit fontScale="97500"/>
          </a:bodyPr>
          <a:lstStyle>
            <a:lvl1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</a:pPr>
            <a:r>
              <a:rPr lang="es-ES" kern="0" dirty="0" smtClean="0"/>
              <a:t>Subsistema de Nacimientos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ES" kern="0" dirty="0" smtClean="0"/>
              <a:t>Subsistema Epidemiológico y Estadístico de Defunciones</a:t>
            </a:r>
            <a:endParaRPr lang="es-MX" kern="0" dirty="0"/>
          </a:p>
        </p:txBody>
      </p:sp>
    </p:spTree>
    <p:extLst>
      <p:ext uri="{BB962C8B-B14F-4D97-AF65-F5344CB8AC3E}">
        <p14:creationId xmlns:p14="http://schemas.microsoft.com/office/powerpoint/2010/main" val="176561590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23481" y="3478227"/>
            <a:ext cx="8066620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SUBSISTEMA</a:t>
            </a:r>
            <a:r>
              <a:rPr kumimoji="0" lang="es-MX" sz="36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DE INFORMACIÓN SOBRE NACIMIENTOS </a:t>
            </a:r>
            <a:r>
              <a:rPr kumimoji="0" lang="es-MX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 2017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147" y="1873250"/>
            <a:ext cx="1276141" cy="137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485361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159147"/>
              </p:ext>
            </p:extLst>
          </p:nvPr>
        </p:nvGraphicFramePr>
        <p:xfrm>
          <a:off x="492056" y="1844709"/>
          <a:ext cx="8551457" cy="4304884"/>
        </p:xfrm>
        <a:graphic>
          <a:graphicData uri="http://schemas.openxmlformats.org/drawingml/2006/table">
            <a:tbl>
              <a:tblPr/>
              <a:tblGrid>
                <a:gridCol w="322369"/>
                <a:gridCol w="1708812"/>
                <a:gridCol w="564119"/>
                <a:gridCol w="432491"/>
                <a:gridCol w="564119"/>
                <a:gridCol w="564119"/>
                <a:gridCol w="303214"/>
                <a:gridCol w="564119"/>
                <a:gridCol w="564119"/>
                <a:gridCol w="359627"/>
                <a:gridCol w="564119"/>
                <a:gridCol w="564119"/>
                <a:gridCol w="347873"/>
                <a:gridCol w="564119"/>
                <a:gridCol w="564119"/>
              </a:tblGrid>
              <a:tr h="768781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 DE FOLIOS DEL CERTIFICADO DE NACIMIENTO DISTRIBUIDOS DURANTE LOS AÑOS 2013 AL </a:t>
                      </a:r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2014, QUE DEBIERON SER RECABADOS</a:t>
                      </a:r>
                      <a:r>
                        <a:rPr lang="es-MX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EN 2015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5924">
                <a:tc>
                  <a:txBody>
                    <a:bodyPr/>
                    <a:lstStyle/>
                    <a:p>
                      <a:pPr algn="ctr" fontAlgn="b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237"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SITUACIÓN A JUNIO </a:t>
                      </a:r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2016</a:t>
                      </a: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645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3412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6815" marR="6815" marT="68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ENTREGADOS 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CAPTURADO 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CANCELADO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REPORTAR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924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6815" marR="6815" marT="68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2013-2014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2013-2014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2013-2014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2013-2014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924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JURISDICCION I 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55,000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46,597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356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8,047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924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JURISDICCION II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6,000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5,197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777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924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JURISDICCION III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342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572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86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924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JURISDICCION IV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8,000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4,788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iagCross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3,212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924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JURISDICCION V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18,000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14,371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299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3,331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924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JURISDICCION VI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14,000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10,434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3,494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924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JURISDICCION VII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2,000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1,731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182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87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924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OFICINA CENTRAL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iagCross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924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105,000</a:t>
                      </a: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83,460</a:t>
                      </a: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2,507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19,034</a:t>
                      </a: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s-MX" sz="800" b="1" i="0" u="none" strike="noStrike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645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3938955" y="201839"/>
            <a:ext cx="4631114" cy="810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6004" tIns="36005" rIns="36004" bIns="36005" anchor="ctr">
            <a:normAutofit/>
          </a:bodyPr>
          <a:lstStyle>
            <a:lvl1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algn="ctr"/>
            <a:r>
              <a:rPr lang="es-MX" sz="3600" b="1" kern="0" dirty="0" err="1" smtClean="0">
                <a:solidFill>
                  <a:schemeClr val="bg1"/>
                </a:solidFill>
              </a:rPr>
              <a:t>SINAC</a:t>
            </a:r>
            <a:r>
              <a:rPr lang="es-MX" sz="3600" b="1" kern="0" dirty="0" smtClean="0">
                <a:solidFill>
                  <a:schemeClr val="bg1"/>
                </a:solidFill>
              </a:rPr>
              <a:t> 2017</a:t>
            </a:r>
            <a:endParaRPr lang="es-MX" sz="36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06831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69519" y="131661"/>
            <a:ext cx="3242958" cy="821649"/>
          </a:xfrm>
        </p:spPr>
        <p:txBody>
          <a:bodyPr>
            <a:normAutofit/>
          </a:bodyPr>
          <a:lstStyle/>
          <a:p>
            <a:r>
              <a:rPr lang="es-MX" sz="3600" b="1" dirty="0" smtClean="0"/>
              <a:t>SINAC</a:t>
            </a:r>
            <a:r>
              <a:rPr lang="es-MX" sz="3600" dirty="0" smtClean="0"/>
              <a:t> 2017</a:t>
            </a:r>
            <a:endParaRPr lang="es-MX" sz="3600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152238"/>
              </p:ext>
            </p:extLst>
          </p:nvPr>
        </p:nvGraphicFramePr>
        <p:xfrm>
          <a:off x="365091" y="1715764"/>
          <a:ext cx="8675912" cy="4250681"/>
        </p:xfrm>
        <a:graphic>
          <a:graphicData uri="http://schemas.openxmlformats.org/drawingml/2006/table">
            <a:tbl>
              <a:tblPr/>
              <a:tblGrid>
                <a:gridCol w="884328"/>
                <a:gridCol w="334871"/>
                <a:gridCol w="526974"/>
                <a:gridCol w="599545"/>
                <a:gridCol w="459651"/>
                <a:gridCol w="599545"/>
                <a:gridCol w="599545"/>
                <a:gridCol w="322255"/>
                <a:gridCol w="599545"/>
                <a:gridCol w="599545"/>
                <a:gridCol w="382209"/>
                <a:gridCol w="599545"/>
                <a:gridCol w="599545"/>
                <a:gridCol w="369719"/>
                <a:gridCol w="599545"/>
                <a:gridCol w="599545"/>
              </a:tblGrid>
              <a:tr h="628891"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 DE FOLIOS DEL CERTIFICADO DE NACIMIENTO DISTRIBUIDOS DURANTE LOS AÑOS 2013 AL 2014</a:t>
                      </a: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72950">
                <a:tc gridSpan="2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6517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SITUACIÓN A ENERO </a:t>
                      </a:r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2018</a:t>
                      </a: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950">
                <a:tc gridSpan="2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786">
                <a:tc gridSpan="2">
                  <a:txBody>
                    <a:bodyPr/>
                    <a:lstStyle/>
                    <a:p>
                      <a:pPr algn="l" fontAlgn="b"/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ENTREGADOS </a:t>
                      </a:r>
                    </a:p>
                  </a:txBody>
                  <a:tcPr marL="6815" marR="6815" marT="6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CAPTURADO </a:t>
                      </a:r>
                    </a:p>
                  </a:txBody>
                  <a:tcPr marL="6815" marR="6815" marT="6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CANCELADO</a:t>
                      </a:r>
                    </a:p>
                  </a:txBody>
                  <a:tcPr marL="6815" marR="6815" marT="6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EXTRAVIO MEDIANTE ACTA</a:t>
                      </a:r>
                    </a:p>
                  </a:txBody>
                  <a:tcPr marL="6815" marR="6815" marT="6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 REPORTAR</a:t>
                      </a:r>
                    </a:p>
                  </a:txBody>
                  <a:tcPr marL="6815" marR="6815" marT="6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72950">
                <a:tc gridSpan="2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2013-2014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2013-2014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2013-2014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2013-2014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2013-2014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729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JURISDICCION I 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55,000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53,956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959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729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JURISDICCION II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6,000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5,790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iagCross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729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JURISDICCION III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379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609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iagCross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729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JURISDICCION IV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8,000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7,004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756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iagCross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4958"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JURISDICCION V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18,000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16,308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1,683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iagCross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45755">
                <a:tc gridSpan="2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iagCross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729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JURISDICCION VI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14,000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11,503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2,437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26 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729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JURISDICCION VII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2,000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1,782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209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s-MX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*</a:t>
                      </a:r>
                      <a:endParaRPr lang="es-MX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729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OFICINA CENTRAL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iagCross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1,000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iagCross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iagCross">
                      <a:fgClr>
                        <a:srgbClr val="000000"/>
                      </a:fgClr>
                      <a:bgClr>
                        <a:srgbClr val="FFFFF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8159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105,000</a:t>
                      </a: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96,722</a:t>
                      </a: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7,746</a:t>
                      </a:r>
                    </a:p>
                  </a:txBody>
                  <a:tcPr marL="6815" marR="6815" marT="6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482</a:t>
                      </a: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1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51</a:t>
                      </a:r>
                      <a:endParaRPr lang="es-MX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81597">
                <a:tc gridSpan="2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950">
                <a:tc gridSpan="16">
                  <a:txBody>
                    <a:bodyPr/>
                    <a:lstStyle/>
                    <a:p>
                      <a:pPr algn="l" fontAlgn="b"/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72950">
                <a:tc gridSpan="16"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* </a:t>
                      </a:r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Pendiente  Acta de Extravío CS </a:t>
                      </a:r>
                      <a:r>
                        <a:rPr lang="es-MX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Tampemoche</a:t>
                      </a:r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</a:t>
                      </a: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72950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15" marR="6815" marT="6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674555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38955" y="201839"/>
            <a:ext cx="4631114" cy="810532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solidFill>
                  <a:schemeClr val="bg1"/>
                </a:solidFill>
              </a:rPr>
              <a:t>SINAC 2017</a:t>
            </a:r>
            <a:endParaRPr lang="es-MX" sz="36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171" y="1408592"/>
            <a:ext cx="7500026" cy="5344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532083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047" y="1427111"/>
            <a:ext cx="7286017" cy="518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3938955" y="201839"/>
            <a:ext cx="4631114" cy="810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6004" tIns="36005" rIns="36004" bIns="36005" anchor="ctr">
            <a:normAutofit/>
          </a:bodyPr>
          <a:lstStyle>
            <a:lvl1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algn="ctr"/>
            <a:r>
              <a:rPr lang="es-MX" sz="3600" b="1" kern="0" smtClean="0">
                <a:solidFill>
                  <a:schemeClr val="bg1"/>
                </a:solidFill>
              </a:rPr>
              <a:t>SINAC 2017</a:t>
            </a:r>
            <a:endParaRPr lang="es-MX" sz="36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65378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11" y="2388449"/>
            <a:ext cx="7267575" cy="1501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92" y="4409268"/>
            <a:ext cx="708660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042" y="4161618"/>
            <a:ext cx="588645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3938955" y="201839"/>
            <a:ext cx="4631114" cy="810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6004" tIns="36005" rIns="36004" bIns="36005" anchor="ctr">
            <a:normAutofit/>
          </a:bodyPr>
          <a:lstStyle>
            <a:lvl1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870805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33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algn="ctr"/>
            <a:r>
              <a:rPr lang="es-MX" sz="3600" b="1" kern="0" dirty="0" err="1" smtClean="0">
                <a:solidFill>
                  <a:schemeClr val="bg1"/>
                </a:solidFill>
              </a:rPr>
              <a:t>SINAC</a:t>
            </a:r>
            <a:r>
              <a:rPr lang="es-MX" sz="3600" b="1" kern="0" dirty="0" smtClean="0">
                <a:solidFill>
                  <a:schemeClr val="bg1"/>
                </a:solidFill>
              </a:rPr>
              <a:t> 2017</a:t>
            </a:r>
            <a:endParaRPr lang="es-MX" sz="3600" b="1" kern="0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215852" y="1872788"/>
            <a:ext cx="712428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Oportunidad</a:t>
            </a:r>
            <a:r>
              <a:rPr kumimoji="0" lang="es-ES" sz="2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en la integración de la información</a:t>
            </a:r>
            <a:endParaRPr kumimoji="0" lang="es-MX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336556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4124528" y="3920247"/>
            <a:ext cx="9239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4474028" y="250372"/>
            <a:ext cx="3589442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MX" sz="3600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 Light" pitchFamily="34" charset="0"/>
                <a:ea typeface="+mj-ea"/>
                <a:cs typeface="+mj-cs"/>
                <a:sym typeface="Calibri"/>
              </a:rPr>
              <a:t>CIERRE SINAC 2017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944545" y="2627586"/>
            <a:ext cx="7118925" cy="39703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BASE DE DATOS DEBIDAMENTE ACTUALIZADA AL</a:t>
            </a:r>
            <a:r>
              <a:rPr kumimoji="0" lang="es-MX" sz="18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31 DE DICIEMBRE 2017.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s-MX" b="1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REPORTE FOLIOS CANCELADOS.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s-MX" b="1" baseline="0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CERTIFICADOS</a:t>
            </a:r>
            <a:r>
              <a:rPr lang="es-MX" b="1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 CANCELADOS FALTANTES DE ENVIAR.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CONTROL</a:t>
            </a:r>
            <a:r>
              <a:rPr kumimoji="0" lang="es-MX" sz="18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DE LA DISTRIBUCIÓN DEL CERTIFICADO DE NACIMIENTO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s-MX" b="1" dirty="0" smtClean="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rPr>
              <a:t>ACTAS DE ROBO O EXTRAVÍO QUE SE ENCUENTREN PENDIENTES DE SER ENVIADAS</a:t>
            </a:r>
            <a:r>
              <a:rPr kumimoji="0" lang="es-MX" sz="18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. 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s-MX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RECUPERAR FOLIOS DE LAS DOTACIONES 2016 Y 2017  MODELO 2015 QUE AÚN NO SE REPORTAN COMO  UTILIZADOS, CANCELADOS O EXTRAVIADOS. </a:t>
            </a:r>
            <a:endParaRPr lang="es-MX" b="1" dirty="0" smtClean="0">
              <a:solidFill>
                <a:srgbClr val="FF0000"/>
              </a:solidFill>
              <a:latin typeface="+mj-lt"/>
              <a:ea typeface="+mj-ea"/>
              <a:cs typeface="+mj-cs"/>
              <a:sym typeface="Calibri"/>
            </a:endParaRPr>
          </a:p>
          <a:p>
            <a:pPr marL="285750" indent="-285750" defTabSz="914400" hangingPunct="0">
              <a:buFont typeface="Arial" pitchFamily="34" charset="0"/>
              <a:buChar char="•"/>
            </a:pPr>
            <a:r>
              <a:rPr kumimoji="0" lang="es-MX" sz="1800" b="1" i="0" u="none" strike="noStrike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ACTUALMENTE </a:t>
            </a:r>
            <a:r>
              <a:rPr lang="es-MX" b="1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SE TIENE </a:t>
            </a:r>
            <a:r>
              <a:rPr lang="es-MX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rPr>
              <a:t>14,972 FORMATOS EN CIRCULACIÓN MODELO 2015, DEBIENDO REALIZAR LA CAPTURA OPORTUNA, ENVÍO DE CANCELADOS O DE ACTAS DE EXTRAVÍO DE MANERA OPORTUNA.</a:t>
            </a:r>
            <a:endParaRPr kumimoji="0" lang="es-MX" sz="1800" b="1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es-MX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83771" y="1883229"/>
            <a:ext cx="7484569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MX" sz="2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FECHA</a:t>
            </a:r>
            <a:r>
              <a:rPr kumimoji="0" lang="es-MX" sz="24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DE CIERRE: </a:t>
            </a:r>
            <a:r>
              <a:rPr kumimoji="0" lang="es-MX" sz="2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12 DE MARZO</a:t>
            </a:r>
            <a:r>
              <a:rPr kumimoji="0" lang="es-MX" sz="24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DEL 2018</a:t>
            </a:r>
            <a:endParaRPr kumimoji="0" lang="es-MX" sz="2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128047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1_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e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ssa.potx" id="{4714D101-87B5-488C-9BD3-FE2E94214685}" vid="{58699D2B-1669-4CAF-934F-2D829D140F8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2683</TotalTime>
  <Words>598</Words>
  <Application>Microsoft Office PowerPoint</Application>
  <PresentationFormat>Presentación en pantalla (4:3)</PresentationFormat>
  <Paragraphs>212</Paragraphs>
  <Slides>17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Helvetica</vt:lpstr>
      <vt:lpstr>1_Tema de Office</vt:lpstr>
      <vt:lpstr>Factor de ajuste</vt:lpstr>
      <vt:lpstr>Cobertura y Oportunidad</vt:lpstr>
      <vt:lpstr>Presentación de PowerPoint</vt:lpstr>
      <vt:lpstr>Presentación de PowerPoint</vt:lpstr>
      <vt:lpstr>SINAC 2017</vt:lpstr>
      <vt:lpstr>SINAC 2017</vt:lpstr>
      <vt:lpstr>Presentación de PowerPoint</vt:lpstr>
      <vt:lpstr>Presentación de PowerPoint</vt:lpstr>
      <vt:lpstr>Presentación de PowerPoint</vt:lpstr>
      <vt:lpstr>SUBSISTEMA EPIDEMIOLÓGICO, ESTADÍSTICO DE LAS DEFUNCIONES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SINBA Sistema Nacional de Información Básica en Materia de Salud</dc:title>
  <dc:creator>Enrique Loredo</dc:creator>
  <cp:lastModifiedBy>agasca</cp:lastModifiedBy>
  <cp:revision>113</cp:revision>
  <cp:lastPrinted>2017-12-19T15:36:48Z</cp:lastPrinted>
  <dcterms:created xsi:type="dcterms:W3CDTF">2017-12-15T21:47:26Z</dcterms:created>
  <dcterms:modified xsi:type="dcterms:W3CDTF">2018-01-24T15:40:09Z</dcterms:modified>
</cp:coreProperties>
</file>